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Roboto Slab"/>
      <p:regular r:id="rId16"/>
    </p:embeddedFont>
    <p:embeddedFont>
      <p:font typeface="Roboto Slab"/>
      <p:regular r:id="rId17"/>
    </p:embeddedFont>
    <p:embeddedFont>
      <p:font typeface="Roboto"/>
      <p:regular r:id="rId18"/>
    </p:embeddedFont>
    <p:embeddedFont>
      <p:font typeface="Roboto"/>
      <p:regular r:id="rId19"/>
    </p:embeddedFont>
    <p:embeddedFont>
      <p:font typeface="Roboto"/>
      <p:regular r:id="rId20"/>
    </p:embeddedFont>
    <p:embeddedFont>
      <p:font typeface="Robot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14644"/>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76B9FF"/>
                </a:solidFill>
                <a:latin typeface="Roboto Slab" pitchFamily="34" charset="0"/>
                <a:ea typeface="Roboto Slab" pitchFamily="34" charset="-122"/>
                <a:cs typeface="Roboto Slab" pitchFamily="34" charset="-120"/>
              </a:rPr>
              <a:t>IPL Stats Analysis 2008-2022</a:t>
            </a:r>
            <a:endParaRPr lang="en-US" sz="6150" dirty="0"/>
          </a:p>
        </p:txBody>
      </p:sp>
      <p:sp>
        <p:nvSpPr>
          <p:cNvPr id="4" name="Text 1"/>
          <p:cNvSpPr/>
          <p:nvPr/>
        </p:nvSpPr>
        <p:spPr>
          <a:xfrm>
            <a:off x="793790" y="4211241"/>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The Indian Premier League (IPL) has evolved into one of the most popular and competitive T20 cricket leagues globally. This analysis explores key statistical trends from the 2008 season to 2022, highlighting the evolution of the game, the impact of key players, and emerging trends.</a:t>
            </a:r>
            <a:endParaRPr lang="en-US" sz="1750" dirty="0"/>
          </a:p>
        </p:txBody>
      </p:sp>
      <p:sp>
        <p:nvSpPr>
          <p:cNvPr id="5" name="Shape 2"/>
          <p:cNvSpPr/>
          <p:nvPr/>
        </p:nvSpPr>
        <p:spPr>
          <a:xfrm>
            <a:off x="793790" y="5934908"/>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942528"/>
            <a:ext cx="347663" cy="347663"/>
          </a:xfrm>
          <a:prstGeom prst="rect">
            <a:avLst/>
          </a:prstGeom>
        </p:spPr>
      </p:pic>
      <p:sp>
        <p:nvSpPr>
          <p:cNvPr id="7" name="Text 3"/>
          <p:cNvSpPr/>
          <p:nvPr/>
        </p:nvSpPr>
        <p:spPr>
          <a:xfrm>
            <a:off x="1270040" y="5918002"/>
            <a:ext cx="2516743" cy="396835"/>
          </a:xfrm>
          <a:prstGeom prst="rect">
            <a:avLst/>
          </a:prstGeom>
          <a:noFill/>
          <a:ln/>
        </p:spPr>
        <p:txBody>
          <a:bodyPr wrap="none" lIns="0" tIns="0" rIns="0" bIns="0" rtlCol="0" anchor="t"/>
          <a:lstStyle/>
          <a:p>
            <a:pPr algn="l" indent="0" marL="0">
              <a:lnSpc>
                <a:spcPts val="3100"/>
              </a:lnSpc>
              <a:buNone/>
            </a:pPr>
            <a:r>
              <a:rPr lang="en-US" sz="2200" b="1" dirty="0">
                <a:solidFill>
                  <a:srgbClr val="D6E5EF"/>
                </a:solidFill>
                <a:latin typeface="Roboto Bold" pitchFamily="34" charset="0"/>
                <a:ea typeface="Roboto Bold" pitchFamily="34" charset="-122"/>
                <a:cs typeface="Roboto Bold" pitchFamily="34" charset="-120"/>
              </a:rPr>
              <a:t>by NAVEEN KUMAR</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Introduction: Overview of the IPL</a:t>
            </a:r>
            <a:endParaRPr lang="en-US" sz="4450" dirty="0"/>
          </a:p>
        </p:txBody>
      </p:sp>
      <p:sp>
        <p:nvSpPr>
          <p:cNvPr id="4" name="Shape 1"/>
          <p:cNvSpPr/>
          <p:nvPr/>
        </p:nvSpPr>
        <p:spPr>
          <a:xfrm>
            <a:off x="793790" y="3119676"/>
            <a:ext cx="510302" cy="510302"/>
          </a:xfrm>
          <a:prstGeom prst="roundRect">
            <a:avLst>
              <a:gd name="adj" fmla="val 6667"/>
            </a:avLst>
          </a:prstGeom>
          <a:solidFill>
            <a:srgbClr val="3F4652"/>
          </a:solidFill>
          <a:ln/>
        </p:spPr>
      </p:sp>
      <p:sp>
        <p:nvSpPr>
          <p:cNvPr id="5" name="Text 2"/>
          <p:cNvSpPr/>
          <p:nvPr/>
        </p:nvSpPr>
        <p:spPr>
          <a:xfrm>
            <a:off x="978813" y="3204686"/>
            <a:ext cx="140256"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6" name="Text 3"/>
          <p:cNvSpPr/>
          <p:nvPr/>
        </p:nvSpPr>
        <p:spPr>
          <a:xfrm>
            <a:off x="1530906" y="311967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Premier T20 League</a:t>
            </a:r>
            <a:endParaRPr lang="en-US" sz="2200" dirty="0"/>
          </a:p>
        </p:txBody>
      </p:sp>
      <p:sp>
        <p:nvSpPr>
          <p:cNvPr id="7" name="Text 4"/>
          <p:cNvSpPr/>
          <p:nvPr/>
        </p:nvSpPr>
        <p:spPr>
          <a:xfrm>
            <a:off x="1530906" y="3610094"/>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The IPL is a professional T20 cricket league featuring eight teams representing different Indian cities.</a:t>
            </a:r>
            <a:endParaRPr lang="en-US" sz="1750" dirty="0"/>
          </a:p>
        </p:txBody>
      </p:sp>
      <p:sp>
        <p:nvSpPr>
          <p:cNvPr id="8" name="Shape 5"/>
          <p:cNvSpPr/>
          <p:nvPr/>
        </p:nvSpPr>
        <p:spPr>
          <a:xfrm>
            <a:off x="4685467" y="3119676"/>
            <a:ext cx="510302" cy="510302"/>
          </a:xfrm>
          <a:prstGeom prst="roundRect">
            <a:avLst>
              <a:gd name="adj" fmla="val 6667"/>
            </a:avLst>
          </a:prstGeom>
          <a:solidFill>
            <a:srgbClr val="3F4652"/>
          </a:solidFill>
          <a:ln/>
        </p:spPr>
      </p:sp>
      <p:sp>
        <p:nvSpPr>
          <p:cNvPr id="9" name="Text 6"/>
          <p:cNvSpPr/>
          <p:nvPr/>
        </p:nvSpPr>
        <p:spPr>
          <a:xfrm>
            <a:off x="4846677" y="3204686"/>
            <a:ext cx="187881"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10" name="Text 7"/>
          <p:cNvSpPr/>
          <p:nvPr/>
        </p:nvSpPr>
        <p:spPr>
          <a:xfrm>
            <a:off x="5422583" y="311967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Global Recognition</a:t>
            </a:r>
            <a:endParaRPr lang="en-US" sz="2200" dirty="0"/>
          </a:p>
        </p:txBody>
      </p:sp>
      <p:sp>
        <p:nvSpPr>
          <p:cNvPr id="11" name="Text 8"/>
          <p:cNvSpPr/>
          <p:nvPr/>
        </p:nvSpPr>
        <p:spPr>
          <a:xfrm>
            <a:off x="5422583" y="3610094"/>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The IPL has gained immense popularity both in India and internationally, attracting top players from around the world.</a:t>
            </a:r>
            <a:endParaRPr lang="en-US" sz="1750" dirty="0"/>
          </a:p>
        </p:txBody>
      </p:sp>
      <p:sp>
        <p:nvSpPr>
          <p:cNvPr id="12" name="Shape 9"/>
          <p:cNvSpPr/>
          <p:nvPr/>
        </p:nvSpPr>
        <p:spPr>
          <a:xfrm>
            <a:off x="793790" y="5906572"/>
            <a:ext cx="510302" cy="510302"/>
          </a:xfrm>
          <a:prstGeom prst="roundRect">
            <a:avLst>
              <a:gd name="adj" fmla="val 6667"/>
            </a:avLst>
          </a:prstGeom>
          <a:solidFill>
            <a:srgbClr val="3F4652"/>
          </a:solidFill>
          <a:ln/>
        </p:spPr>
      </p:sp>
      <p:sp>
        <p:nvSpPr>
          <p:cNvPr id="13" name="Text 10"/>
          <p:cNvSpPr/>
          <p:nvPr/>
        </p:nvSpPr>
        <p:spPr>
          <a:xfrm>
            <a:off x="957024" y="5991582"/>
            <a:ext cx="183713"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4" name="Text 11"/>
          <p:cNvSpPr/>
          <p:nvPr/>
        </p:nvSpPr>
        <p:spPr>
          <a:xfrm>
            <a:off x="1530906" y="5906572"/>
            <a:ext cx="3363278"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High-Stakes Competition</a:t>
            </a:r>
            <a:endParaRPr lang="en-US" sz="2200" dirty="0"/>
          </a:p>
        </p:txBody>
      </p:sp>
      <p:sp>
        <p:nvSpPr>
          <p:cNvPr id="15" name="Text 12"/>
          <p:cNvSpPr/>
          <p:nvPr/>
        </p:nvSpPr>
        <p:spPr>
          <a:xfrm>
            <a:off x="1530906" y="6396990"/>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The tournament is known for its intense competition, high-scoring matches, and thrilling finishes.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73292"/>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Batting Records: Highest runs, highest averages, most centuries</a:t>
            </a:r>
            <a:endParaRPr lang="en-US" sz="4450" dirty="0"/>
          </a:p>
        </p:txBody>
      </p:sp>
      <p:sp>
        <p:nvSpPr>
          <p:cNvPr id="4" name="Shape 1"/>
          <p:cNvSpPr/>
          <p:nvPr/>
        </p:nvSpPr>
        <p:spPr>
          <a:xfrm>
            <a:off x="793790" y="4039791"/>
            <a:ext cx="7556421" cy="2616518"/>
          </a:xfrm>
          <a:prstGeom prst="roundRect">
            <a:avLst>
              <a:gd name="adj" fmla="val 1300"/>
            </a:avLst>
          </a:prstGeom>
          <a:noFill/>
          <a:ln w="7620">
            <a:solidFill>
              <a:srgbClr val="FFFFFF">
                <a:alpha val="24000"/>
              </a:srgbClr>
            </a:solidFill>
            <a:prstDash val="solid"/>
          </a:ln>
        </p:spPr>
      </p:sp>
      <p:sp>
        <p:nvSpPr>
          <p:cNvPr id="5" name="Shape 2"/>
          <p:cNvSpPr/>
          <p:nvPr/>
        </p:nvSpPr>
        <p:spPr>
          <a:xfrm>
            <a:off x="801410" y="4047411"/>
            <a:ext cx="7540347" cy="650319"/>
          </a:xfrm>
          <a:prstGeom prst="rect">
            <a:avLst/>
          </a:prstGeom>
          <a:solidFill>
            <a:srgbClr val="FFFFFF">
              <a:alpha val="4000"/>
            </a:srgbClr>
          </a:solidFill>
          <a:ln/>
        </p:spPr>
      </p:sp>
      <p:sp>
        <p:nvSpPr>
          <p:cNvPr id="6" name="Text 3"/>
          <p:cNvSpPr/>
          <p:nvPr/>
        </p:nvSpPr>
        <p:spPr>
          <a:xfrm>
            <a:off x="1029057" y="4191119"/>
            <a:ext cx="205573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Category</a:t>
            </a:r>
            <a:endParaRPr lang="en-US" sz="1750" dirty="0"/>
          </a:p>
        </p:txBody>
      </p:sp>
      <p:sp>
        <p:nvSpPr>
          <p:cNvPr id="7" name="Text 4"/>
          <p:cNvSpPr/>
          <p:nvPr/>
        </p:nvSpPr>
        <p:spPr>
          <a:xfrm>
            <a:off x="3546038" y="4191119"/>
            <a:ext cx="205192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Record Holder</a:t>
            </a:r>
            <a:endParaRPr lang="en-US" sz="1750" dirty="0"/>
          </a:p>
        </p:txBody>
      </p:sp>
      <p:sp>
        <p:nvSpPr>
          <p:cNvPr id="8" name="Text 5"/>
          <p:cNvSpPr/>
          <p:nvPr/>
        </p:nvSpPr>
        <p:spPr>
          <a:xfrm>
            <a:off x="6059210" y="4191119"/>
            <a:ext cx="205573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Value</a:t>
            </a:r>
            <a:endParaRPr lang="en-US" sz="1750" dirty="0"/>
          </a:p>
        </p:txBody>
      </p:sp>
      <p:sp>
        <p:nvSpPr>
          <p:cNvPr id="9" name="Shape 6"/>
          <p:cNvSpPr/>
          <p:nvPr/>
        </p:nvSpPr>
        <p:spPr>
          <a:xfrm>
            <a:off x="801410" y="4697730"/>
            <a:ext cx="7540347" cy="650319"/>
          </a:xfrm>
          <a:prstGeom prst="rect">
            <a:avLst/>
          </a:prstGeom>
          <a:solidFill>
            <a:srgbClr val="000000">
              <a:alpha val="4000"/>
            </a:srgbClr>
          </a:solidFill>
          <a:ln/>
        </p:spPr>
      </p:sp>
      <p:sp>
        <p:nvSpPr>
          <p:cNvPr id="10" name="Text 7"/>
          <p:cNvSpPr/>
          <p:nvPr/>
        </p:nvSpPr>
        <p:spPr>
          <a:xfrm>
            <a:off x="1029057" y="4841438"/>
            <a:ext cx="205573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Most Runs</a:t>
            </a:r>
            <a:endParaRPr lang="en-US" sz="1750" dirty="0"/>
          </a:p>
        </p:txBody>
      </p:sp>
      <p:sp>
        <p:nvSpPr>
          <p:cNvPr id="11" name="Text 8"/>
          <p:cNvSpPr/>
          <p:nvPr/>
        </p:nvSpPr>
        <p:spPr>
          <a:xfrm>
            <a:off x="3546038" y="4841438"/>
            <a:ext cx="205192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Virat Kohli</a:t>
            </a:r>
            <a:endParaRPr lang="en-US" sz="1750" dirty="0"/>
          </a:p>
        </p:txBody>
      </p:sp>
      <p:sp>
        <p:nvSpPr>
          <p:cNvPr id="12" name="Text 9"/>
          <p:cNvSpPr/>
          <p:nvPr/>
        </p:nvSpPr>
        <p:spPr>
          <a:xfrm>
            <a:off x="6059210" y="4841438"/>
            <a:ext cx="205573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6624</a:t>
            </a:r>
            <a:endParaRPr lang="en-US" sz="1750" dirty="0"/>
          </a:p>
        </p:txBody>
      </p:sp>
      <p:sp>
        <p:nvSpPr>
          <p:cNvPr id="13" name="Shape 10"/>
          <p:cNvSpPr/>
          <p:nvPr/>
        </p:nvSpPr>
        <p:spPr>
          <a:xfrm>
            <a:off x="801410" y="5348049"/>
            <a:ext cx="7540347" cy="650319"/>
          </a:xfrm>
          <a:prstGeom prst="rect">
            <a:avLst/>
          </a:prstGeom>
          <a:solidFill>
            <a:srgbClr val="FFFFFF">
              <a:alpha val="4000"/>
            </a:srgbClr>
          </a:solidFill>
          <a:ln/>
        </p:spPr>
      </p:sp>
      <p:sp>
        <p:nvSpPr>
          <p:cNvPr id="14" name="Text 11"/>
          <p:cNvSpPr/>
          <p:nvPr/>
        </p:nvSpPr>
        <p:spPr>
          <a:xfrm>
            <a:off x="1029057" y="5491758"/>
            <a:ext cx="205573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Highest Average</a:t>
            </a:r>
            <a:endParaRPr lang="en-US" sz="1750" dirty="0"/>
          </a:p>
        </p:txBody>
      </p:sp>
      <p:sp>
        <p:nvSpPr>
          <p:cNvPr id="15" name="Text 12"/>
          <p:cNvSpPr/>
          <p:nvPr/>
        </p:nvSpPr>
        <p:spPr>
          <a:xfrm>
            <a:off x="3546038" y="5491758"/>
            <a:ext cx="205192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Virat Kohli</a:t>
            </a:r>
            <a:endParaRPr lang="en-US" sz="1750" dirty="0"/>
          </a:p>
        </p:txBody>
      </p:sp>
      <p:sp>
        <p:nvSpPr>
          <p:cNvPr id="16" name="Text 13"/>
          <p:cNvSpPr/>
          <p:nvPr/>
        </p:nvSpPr>
        <p:spPr>
          <a:xfrm>
            <a:off x="6059210" y="5491758"/>
            <a:ext cx="205573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50.82</a:t>
            </a:r>
            <a:endParaRPr lang="en-US" sz="1750" dirty="0"/>
          </a:p>
        </p:txBody>
      </p:sp>
      <p:sp>
        <p:nvSpPr>
          <p:cNvPr id="17" name="Shape 14"/>
          <p:cNvSpPr/>
          <p:nvPr/>
        </p:nvSpPr>
        <p:spPr>
          <a:xfrm>
            <a:off x="801410" y="5998369"/>
            <a:ext cx="7540347" cy="650319"/>
          </a:xfrm>
          <a:prstGeom prst="rect">
            <a:avLst/>
          </a:prstGeom>
          <a:solidFill>
            <a:srgbClr val="000000">
              <a:alpha val="4000"/>
            </a:srgbClr>
          </a:solidFill>
          <a:ln/>
        </p:spPr>
      </p:sp>
      <p:sp>
        <p:nvSpPr>
          <p:cNvPr id="18" name="Text 15"/>
          <p:cNvSpPr/>
          <p:nvPr/>
        </p:nvSpPr>
        <p:spPr>
          <a:xfrm>
            <a:off x="1029057" y="6142077"/>
            <a:ext cx="205573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Most Centuries</a:t>
            </a:r>
            <a:endParaRPr lang="en-US" sz="1750" dirty="0"/>
          </a:p>
        </p:txBody>
      </p:sp>
      <p:sp>
        <p:nvSpPr>
          <p:cNvPr id="19" name="Text 16"/>
          <p:cNvSpPr/>
          <p:nvPr/>
        </p:nvSpPr>
        <p:spPr>
          <a:xfrm>
            <a:off x="3546038" y="6142077"/>
            <a:ext cx="205192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Chris Gayle</a:t>
            </a:r>
            <a:endParaRPr lang="en-US" sz="1750" dirty="0"/>
          </a:p>
        </p:txBody>
      </p:sp>
      <p:sp>
        <p:nvSpPr>
          <p:cNvPr id="20" name="Text 17"/>
          <p:cNvSpPr/>
          <p:nvPr/>
        </p:nvSpPr>
        <p:spPr>
          <a:xfrm>
            <a:off x="6059210" y="6142077"/>
            <a:ext cx="205573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6</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68604"/>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Bowling Records: Most wickets, best bowling figures, best economy rates</a:t>
            </a:r>
            <a:endParaRPr lang="en-US" sz="4450" dirty="0"/>
          </a:p>
        </p:txBody>
      </p:sp>
      <p:sp>
        <p:nvSpPr>
          <p:cNvPr id="3" name="Text 1"/>
          <p:cNvSpPr/>
          <p:nvPr/>
        </p:nvSpPr>
        <p:spPr>
          <a:xfrm>
            <a:off x="793790" y="415313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Most Wickets</a:t>
            </a:r>
            <a:endParaRPr lang="en-US" sz="2200" dirty="0"/>
          </a:p>
        </p:txBody>
      </p:sp>
      <p:sp>
        <p:nvSpPr>
          <p:cNvPr id="4" name="Text 2"/>
          <p:cNvSpPr/>
          <p:nvPr/>
        </p:nvSpPr>
        <p:spPr>
          <a:xfrm>
            <a:off x="793790" y="4734282"/>
            <a:ext cx="3978116"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D6E5EF"/>
                </a:solidFill>
                <a:latin typeface="Roboto" pitchFamily="34" charset="0"/>
                <a:ea typeface="Roboto" pitchFamily="34" charset="-122"/>
                <a:cs typeface="Roboto" pitchFamily="34" charset="-120"/>
              </a:rPr>
              <a:t>Dwayne Bravo</a:t>
            </a:r>
            <a:endParaRPr lang="en-US" sz="1750" dirty="0"/>
          </a:p>
        </p:txBody>
      </p:sp>
      <p:sp>
        <p:nvSpPr>
          <p:cNvPr id="5" name="Text 3"/>
          <p:cNvSpPr/>
          <p:nvPr/>
        </p:nvSpPr>
        <p:spPr>
          <a:xfrm>
            <a:off x="793790" y="5176480"/>
            <a:ext cx="3978116"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D6E5EF"/>
                </a:solidFill>
                <a:latin typeface="Roboto" pitchFamily="34" charset="0"/>
                <a:ea typeface="Roboto" pitchFamily="34" charset="-122"/>
                <a:cs typeface="Roboto" pitchFamily="34" charset="-120"/>
              </a:rPr>
              <a:t>Lasith Malinga</a:t>
            </a:r>
            <a:endParaRPr lang="en-US" sz="1750" dirty="0"/>
          </a:p>
        </p:txBody>
      </p:sp>
      <p:sp>
        <p:nvSpPr>
          <p:cNvPr id="6" name="Text 4"/>
          <p:cNvSpPr/>
          <p:nvPr/>
        </p:nvSpPr>
        <p:spPr>
          <a:xfrm>
            <a:off x="793790" y="5618678"/>
            <a:ext cx="3978116"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D6E5EF"/>
                </a:solidFill>
                <a:latin typeface="Roboto" pitchFamily="34" charset="0"/>
                <a:ea typeface="Roboto" pitchFamily="34" charset="-122"/>
                <a:cs typeface="Roboto" pitchFamily="34" charset="-120"/>
              </a:rPr>
              <a:t>Amit Mishra</a:t>
            </a:r>
            <a:endParaRPr lang="en-US" sz="1750" dirty="0"/>
          </a:p>
        </p:txBody>
      </p:sp>
      <p:sp>
        <p:nvSpPr>
          <p:cNvPr id="7" name="Text 5"/>
          <p:cNvSpPr/>
          <p:nvPr/>
        </p:nvSpPr>
        <p:spPr>
          <a:xfrm>
            <a:off x="5332928" y="415313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Best Bowling Figures</a:t>
            </a:r>
            <a:endParaRPr lang="en-US" sz="2200" dirty="0"/>
          </a:p>
        </p:txBody>
      </p:sp>
      <p:sp>
        <p:nvSpPr>
          <p:cNvPr id="8" name="Text 6"/>
          <p:cNvSpPr/>
          <p:nvPr/>
        </p:nvSpPr>
        <p:spPr>
          <a:xfrm>
            <a:off x="5332928" y="4734282"/>
            <a:ext cx="3978116"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D6E5EF"/>
                </a:solidFill>
                <a:latin typeface="Roboto" pitchFamily="34" charset="0"/>
                <a:ea typeface="Roboto" pitchFamily="34" charset="-122"/>
                <a:cs typeface="Roboto" pitchFamily="34" charset="-120"/>
              </a:rPr>
              <a:t>Alzarri Joseph (6/12)</a:t>
            </a:r>
            <a:endParaRPr lang="en-US" sz="1750" dirty="0"/>
          </a:p>
        </p:txBody>
      </p:sp>
      <p:sp>
        <p:nvSpPr>
          <p:cNvPr id="9" name="Text 7"/>
          <p:cNvSpPr/>
          <p:nvPr/>
        </p:nvSpPr>
        <p:spPr>
          <a:xfrm>
            <a:off x="5332928" y="5176480"/>
            <a:ext cx="3978116"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D6E5EF"/>
                </a:solidFill>
                <a:latin typeface="Roboto" pitchFamily="34" charset="0"/>
                <a:ea typeface="Roboto" pitchFamily="34" charset="-122"/>
                <a:cs typeface="Roboto" pitchFamily="34" charset="-120"/>
              </a:rPr>
              <a:t>Sohail Tanvir (6/14)</a:t>
            </a:r>
            <a:endParaRPr lang="en-US" sz="1750" dirty="0"/>
          </a:p>
        </p:txBody>
      </p:sp>
      <p:sp>
        <p:nvSpPr>
          <p:cNvPr id="10" name="Text 8"/>
          <p:cNvSpPr/>
          <p:nvPr/>
        </p:nvSpPr>
        <p:spPr>
          <a:xfrm>
            <a:off x="5332928" y="5618678"/>
            <a:ext cx="3978116"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D6E5EF"/>
                </a:solidFill>
                <a:latin typeface="Roboto" pitchFamily="34" charset="0"/>
                <a:ea typeface="Roboto" pitchFamily="34" charset="-122"/>
                <a:cs typeface="Roboto" pitchFamily="34" charset="-120"/>
              </a:rPr>
              <a:t>Anil Kumble (5/5)</a:t>
            </a:r>
            <a:endParaRPr lang="en-US" sz="1750" dirty="0"/>
          </a:p>
        </p:txBody>
      </p:sp>
      <p:sp>
        <p:nvSpPr>
          <p:cNvPr id="11" name="Text 9"/>
          <p:cNvSpPr/>
          <p:nvPr/>
        </p:nvSpPr>
        <p:spPr>
          <a:xfrm>
            <a:off x="9872067" y="415313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Best Economy Rates</a:t>
            </a:r>
            <a:endParaRPr lang="en-US" sz="2200" dirty="0"/>
          </a:p>
        </p:txBody>
      </p:sp>
      <p:sp>
        <p:nvSpPr>
          <p:cNvPr id="12" name="Text 10"/>
          <p:cNvSpPr/>
          <p:nvPr/>
        </p:nvSpPr>
        <p:spPr>
          <a:xfrm>
            <a:off x="9872067" y="4734282"/>
            <a:ext cx="3978116"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D6E5EF"/>
                </a:solidFill>
                <a:latin typeface="Roboto" pitchFamily="34" charset="0"/>
                <a:ea typeface="Roboto" pitchFamily="34" charset="-122"/>
                <a:cs typeface="Roboto" pitchFamily="34" charset="-120"/>
              </a:rPr>
              <a:t>Rashid Khan</a:t>
            </a:r>
            <a:endParaRPr lang="en-US" sz="1750" dirty="0"/>
          </a:p>
        </p:txBody>
      </p:sp>
      <p:sp>
        <p:nvSpPr>
          <p:cNvPr id="13" name="Text 11"/>
          <p:cNvSpPr/>
          <p:nvPr/>
        </p:nvSpPr>
        <p:spPr>
          <a:xfrm>
            <a:off x="9872067" y="5176480"/>
            <a:ext cx="3978116"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D6E5EF"/>
                </a:solidFill>
                <a:latin typeface="Roboto" pitchFamily="34" charset="0"/>
                <a:ea typeface="Roboto" pitchFamily="34" charset="-122"/>
                <a:cs typeface="Roboto" pitchFamily="34" charset="-120"/>
              </a:rPr>
              <a:t>Sunil Narine</a:t>
            </a:r>
            <a:endParaRPr lang="en-US" sz="1750" dirty="0"/>
          </a:p>
        </p:txBody>
      </p:sp>
      <p:sp>
        <p:nvSpPr>
          <p:cNvPr id="14" name="Text 12"/>
          <p:cNvSpPr/>
          <p:nvPr/>
        </p:nvSpPr>
        <p:spPr>
          <a:xfrm>
            <a:off x="9872067" y="5618678"/>
            <a:ext cx="3978116"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D6E5EF"/>
                </a:solidFill>
                <a:latin typeface="Roboto" pitchFamily="34" charset="0"/>
                <a:ea typeface="Roboto" pitchFamily="34" charset="-122"/>
                <a:cs typeface="Roboto" pitchFamily="34" charset="-120"/>
              </a:rPr>
              <a:t>Imran Tahir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2616"/>
          </a:xfrm>
          <a:prstGeom prst="rect">
            <a:avLst/>
          </a:prstGeom>
        </p:spPr>
      </p:pic>
      <p:sp>
        <p:nvSpPr>
          <p:cNvPr id="3" name="Text 0"/>
          <p:cNvSpPr/>
          <p:nvPr/>
        </p:nvSpPr>
        <p:spPr>
          <a:xfrm>
            <a:off x="793075" y="3456623"/>
            <a:ext cx="13044249" cy="1416129"/>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Fielding Records: Most catches, most run-outs, most dismissals</a:t>
            </a:r>
            <a:endParaRPr lang="en-US" sz="4450" dirty="0"/>
          </a:p>
        </p:txBody>
      </p:sp>
      <p:sp>
        <p:nvSpPr>
          <p:cNvPr id="4" name="Shape 1"/>
          <p:cNvSpPr/>
          <p:nvPr/>
        </p:nvSpPr>
        <p:spPr>
          <a:xfrm>
            <a:off x="793075" y="5212675"/>
            <a:ext cx="4197072" cy="2392799"/>
          </a:xfrm>
          <a:prstGeom prst="roundRect">
            <a:avLst>
              <a:gd name="adj" fmla="val 1421"/>
            </a:avLst>
          </a:prstGeom>
          <a:solidFill>
            <a:srgbClr val="3F4652"/>
          </a:solidFill>
          <a:ln/>
        </p:spPr>
      </p:sp>
      <p:sp>
        <p:nvSpPr>
          <p:cNvPr id="5" name="Text 2"/>
          <p:cNvSpPr/>
          <p:nvPr/>
        </p:nvSpPr>
        <p:spPr>
          <a:xfrm>
            <a:off x="1019651" y="5439251"/>
            <a:ext cx="2832616" cy="353973"/>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Most Catches</a:t>
            </a:r>
            <a:endParaRPr lang="en-US" sz="2200" dirty="0"/>
          </a:p>
        </p:txBody>
      </p:sp>
      <p:sp>
        <p:nvSpPr>
          <p:cNvPr id="6" name="Text 3"/>
          <p:cNvSpPr/>
          <p:nvPr/>
        </p:nvSpPr>
        <p:spPr>
          <a:xfrm>
            <a:off x="1019651" y="5929193"/>
            <a:ext cx="3743920" cy="1087279"/>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Dinesh Karthik holds the record for most catches, demonstrating his exceptional fielding abilities.</a:t>
            </a:r>
            <a:endParaRPr lang="en-US" sz="1750" dirty="0"/>
          </a:p>
        </p:txBody>
      </p:sp>
      <p:sp>
        <p:nvSpPr>
          <p:cNvPr id="7" name="Shape 4"/>
          <p:cNvSpPr/>
          <p:nvPr/>
        </p:nvSpPr>
        <p:spPr>
          <a:xfrm>
            <a:off x="5216723" y="5212675"/>
            <a:ext cx="4197072" cy="2392799"/>
          </a:xfrm>
          <a:prstGeom prst="roundRect">
            <a:avLst>
              <a:gd name="adj" fmla="val 1421"/>
            </a:avLst>
          </a:prstGeom>
          <a:solidFill>
            <a:srgbClr val="3F4652"/>
          </a:solidFill>
          <a:ln/>
        </p:spPr>
      </p:sp>
      <p:sp>
        <p:nvSpPr>
          <p:cNvPr id="8" name="Text 5"/>
          <p:cNvSpPr/>
          <p:nvPr/>
        </p:nvSpPr>
        <p:spPr>
          <a:xfrm>
            <a:off x="5443299" y="5439251"/>
            <a:ext cx="2832616" cy="353973"/>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Most Run-Outs</a:t>
            </a:r>
            <a:endParaRPr lang="en-US" sz="2200" dirty="0"/>
          </a:p>
        </p:txBody>
      </p:sp>
      <p:sp>
        <p:nvSpPr>
          <p:cNvPr id="9" name="Text 6"/>
          <p:cNvSpPr/>
          <p:nvPr/>
        </p:nvSpPr>
        <p:spPr>
          <a:xfrm>
            <a:off x="5443299" y="5929193"/>
            <a:ext cx="3743920" cy="14497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MS Dhoni is known for his lightning-fast stumpings and run-outs, contributing significantly to his team's success.</a:t>
            </a:r>
            <a:endParaRPr lang="en-US" sz="1750" dirty="0"/>
          </a:p>
        </p:txBody>
      </p:sp>
      <p:sp>
        <p:nvSpPr>
          <p:cNvPr id="10" name="Shape 7"/>
          <p:cNvSpPr/>
          <p:nvPr/>
        </p:nvSpPr>
        <p:spPr>
          <a:xfrm>
            <a:off x="9640372" y="5212675"/>
            <a:ext cx="4197072" cy="2392799"/>
          </a:xfrm>
          <a:prstGeom prst="roundRect">
            <a:avLst>
              <a:gd name="adj" fmla="val 1421"/>
            </a:avLst>
          </a:prstGeom>
          <a:solidFill>
            <a:srgbClr val="3F4652"/>
          </a:solidFill>
          <a:ln/>
        </p:spPr>
      </p:sp>
      <p:sp>
        <p:nvSpPr>
          <p:cNvPr id="11" name="Text 8"/>
          <p:cNvSpPr/>
          <p:nvPr/>
        </p:nvSpPr>
        <p:spPr>
          <a:xfrm>
            <a:off x="9866948" y="5439251"/>
            <a:ext cx="2832616" cy="353973"/>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Most Dismissals</a:t>
            </a:r>
            <a:endParaRPr lang="en-US" sz="2200" dirty="0"/>
          </a:p>
        </p:txBody>
      </p:sp>
      <p:sp>
        <p:nvSpPr>
          <p:cNvPr id="12" name="Text 9"/>
          <p:cNvSpPr/>
          <p:nvPr/>
        </p:nvSpPr>
        <p:spPr>
          <a:xfrm>
            <a:off x="9866948" y="5929193"/>
            <a:ext cx="3743920" cy="1087279"/>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Dwayne Bravo's all-round skills have earned him a place among the players with the most dismissals.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79953"/>
          </a:xfrm>
          <a:prstGeom prst="rect">
            <a:avLst/>
          </a:prstGeom>
        </p:spPr>
      </p:pic>
      <p:sp>
        <p:nvSpPr>
          <p:cNvPr id="3" name="Text 0"/>
          <p:cNvSpPr/>
          <p:nvPr/>
        </p:nvSpPr>
        <p:spPr>
          <a:xfrm>
            <a:off x="694373" y="3160038"/>
            <a:ext cx="12528709" cy="619958"/>
          </a:xfrm>
          <a:prstGeom prst="rect">
            <a:avLst/>
          </a:prstGeom>
          <a:noFill/>
          <a:ln/>
        </p:spPr>
        <p:txBody>
          <a:bodyPr wrap="none" lIns="0" tIns="0" rIns="0" bIns="0" rtlCol="0" anchor="t"/>
          <a:lstStyle/>
          <a:p>
            <a:pPr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Team Performance: Wins, losses, playoff appearances</a:t>
            </a:r>
            <a:endParaRPr lang="en-US" sz="3900" dirty="0"/>
          </a:p>
        </p:txBody>
      </p:sp>
      <p:sp>
        <p:nvSpPr>
          <p:cNvPr id="4" name="Shape 1"/>
          <p:cNvSpPr/>
          <p:nvPr/>
        </p:nvSpPr>
        <p:spPr>
          <a:xfrm>
            <a:off x="7303770" y="4077533"/>
            <a:ext cx="22860" cy="3471982"/>
          </a:xfrm>
          <a:prstGeom prst="roundRect">
            <a:avLst>
              <a:gd name="adj" fmla="val 130186"/>
            </a:avLst>
          </a:prstGeom>
          <a:solidFill>
            <a:srgbClr val="585F6B"/>
          </a:solidFill>
          <a:ln/>
        </p:spPr>
      </p:sp>
      <p:sp>
        <p:nvSpPr>
          <p:cNvPr id="5" name="Shape 2"/>
          <p:cNvSpPr/>
          <p:nvPr/>
        </p:nvSpPr>
        <p:spPr>
          <a:xfrm>
            <a:off x="6420505" y="4512350"/>
            <a:ext cx="694373" cy="22860"/>
          </a:xfrm>
          <a:prstGeom prst="roundRect">
            <a:avLst>
              <a:gd name="adj" fmla="val 130186"/>
            </a:avLst>
          </a:prstGeom>
          <a:solidFill>
            <a:srgbClr val="585F6B"/>
          </a:solidFill>
          <a:ln/>
        </p:spPr>
      </p:sp>
      <p:sp>
        <p:nvSpPr>
          <p:cNvPr id="6" name="Shape 3"/>
          <p:cNvSpPr/>
          <p:nvPr/>
        </p:nvSpPr>
        <p:spPr>
          <a:xfrm>
            <a:off x="7092017" y="4300657"/>
            <a:ext cx="446365" cy="446365"/>
          </a:xfrm>
          <a:prstGeom prst="roundRect">
            <a:avLst>
              <a:gd name="adj" fmla="val 6667"/>
            </a:avLst>
          </a:prstGeom>
          <a:solidFill>
            <a:srgbClr val="3F4652"/>
          </a:solidFill>
          <a:ln/>
        </p:spPr>
      </p:sp>
      <p:sp>
        <p:nvSpPr>
          <p:cNvPr id="7" name="Text 4"/>
          <p:cNvSpPr/>
          <p:nvPr/>
        </p:nvSpPr>
        <p:spPr>
          <a:xfrm>
            <a:off x="7253823" y="4374952"/>
            <a:ext cx="122634" cy="297656"/>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1</a:t>
            </a:r>
            <a:endParaRPr lang="en-US" sz="2300" dirty="0"/>
          </a:p>
        </p:txBody>
      </p:sp>
      <p:sp>
        <p:nvSpPr>
          <p:cNvPr id="8" name="Text 5"/>
          <p:cNvSpPr/>
          <p:nvPr/>
        </p:nvSpPr>
        <p:spPr>
          <a:xfrm>
            <a:off x="3744039" y="4275892"/>
            <a:ext cx="2479953" cy="309920"/>
          </a:xfrm>
          <a:prstGeom prst="rect">
            <a:avLst/>
          </a:prstGeom>
          <a:noFill/>
          <a:ln/>
        </p:spPr>
        <p:txBody>
          <a:bodyPr wrap="none" lIns="0" tIns="0" rIns="0" bIns="0" rtlCol="0" anchor="t"/>
          <a:lstStyle/>
          <a:p>
            <a:pPr algn="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Mumbai Indians</a:t>
            </a:r>
            <a:endParaRPr lang="en-US" sz="1950" dirty="0"/>
          </a:p>
        </p:txBody>
      </p:sp>
      <p:sp>
        <p:nvSpPr>
          <p:cNvPr id="9" name="Text 6"/>
          <p:cNvSpPr/>
          <p:nvPr/>
        </p:nvSpPr>
        <p:spPr>
          <a:xfrm>
            <a:off x="694373" y="4704755"/>
            <a:ext cx="5529620" cy="634603"/>
          </a:xfrm>
          <a:prstGeom prst="rect">
            <a:avLst/>
          </a:prstGeom>
          <a:noFill/>
          <a:ln/>
        </p:spPr>
        <p:txBody>
          <a:bodyPr wrap="square" lIns="0" tIns="0" rIns="0" bIns="0" rtlCol="0" anchor="t"/>
          <a:lstStyle/>
          <a:p>
            <a:pPr algn="r" indent="0" marL="0">
              <a:lnSpc>
                <a:spcPts val="2450"/>
              </a:lnSpc>
              <a:buNone/>
            </a:pPr>
            <a:r>
              <a:rPr lang="en-US" sz="1550" dirty="0">
                <a:solidFill>
                  <a:srgbClr val="D6E5EF"/>
                </a:solidFill>
                <a:latin typeface="Roboto" pitchFamily="34" charset="0"/>
                <a:ea typeface="Roboto" pitchFamily="34" charset="-122"/>
                <a:cs typeface="Roboto" pitchFamily="34" charset="-120"/>
              </a:rPr>
              <a:t>Mumbai Indians have won the IPL title five times, dominating the tournament with consistent performances.</a:t>
            </a:r>
            <a:endParaRPr lang="en-US" sz="1550" dirty="0"/>
          </a:p>
        </p:txBody>
      </p:sp>
      <p:sp>
        <p:nvSpPr>
          <p:cNvPr id="10" name="Shape 7"/>
          <p:cNvSpPr/>
          <p:nvPr/>
        </p:nvSpPr>
        <p:spPr>
          <a:xfrm>
            <a:off x="7515523" y="5504259"/>
            <a:ext cx="694373" cy="22860"/>
          </a:xfrm>
          <a:prstGeom prst="roundRect">
            <a:avLst>
              <a:gd name="adj" fmla="val 130186"/>
            </a:avLst>
          </a:prstGeom>
          <a:solidFill>
            <a:srgbClr val="585F6B"/>
          </a:solidFill>
          <a:ln/>
        </p:spPr>
      </p:sp>
      <p:sp>
        <p:nvSpPr>
          <p:cNvPr id="11" name="Shape 8"/>
          <p:cNvSpPr/>
          <p:nvPr/>
        </p:nvSpPr>
        <p:spPr>
          <a:xfrm>
            <a:off x="7092017" y="5292566"/>
            <a:ext cx="446365" cy="446365"/>
          </a:xfrm>
          <a:prstGeom prst="roundRect">
            <a:avLst>
              <a:gd name="adj" fmla="val 6667"/>
            </a:avLst>
          </a:prstGeom>
          <a:solidFill>
            <a:srgbClr val="3F4652"/>
          </a:solidFill>
          <a:ln/>
        </p:spPr>
      </p:sp>
      <p:sp>
        <p:nvSpPr>
          <p:cNvPr id="12" name="Text 9"/>
          <p:cNvSpPr/>
          <p:nvPr/>
        </p:nvSpPr>
        <p:spPr>
          <a:xfrm>
            <a:off x="7232987" y="5366861"/>
            <a:ext cx="164425" cy="297656"/>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2</a:t>
            </a:r>
            <a:endParaRPr lang="en-US" sz="2300" dirty="0"/>
          </a:p>
        </p:txBody>
      </p:sp>
      <p:sp>
        <p:nvSpPr>
          <p:cNvPr id="13" name="Text 10"/>
          <p:cNvSpPr/>
          <p:nvPr/>
        </p:nvSpPr>
        <p:spPr>
          <a:xfrm>
            <a:off x="8406408" y="5267801"/>
            <a:ext cx="2479953" cy="309920"/>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Chennai Super Kings</a:t>
            </a:r>
            <a:endParaRPr lang="en-US" sz="1950" dirty="0"/>
          </a:p>
        </p:txBody>
      </p:sp>
      <p:sp>
        <p:nvSpPr>
          <p:cNvPr id="14" name="Text 11"/>
          <p:cNvSpPr/>
          <p:nvPr/>
        </p:nvSpPr>
        <p:spPr>
          <a:xfrm>
            <a:off x="8406408" y="5696664"/>
            <a:ext cx="5529620" cy="634603"/>
          </a:xfrm>
          <a:prstGeom prst="rect">
            <a:avLst/>
          </a:prstGeom>
          <a:noFill/>
          <a:ln/>
        </p:spPr>
        <p:txBody>
          <a:bodyPr wrap="square" lIns="0" tIns="0" rIns="0" bIns="0" rtlCol="0" anchor="t"/>
          <a:lstStyle/>
          <a:p>
            <a:pPr algn="l" indent="0" marL="0">
              <a:lnSpc>
                <a:spcPts val="2450"/>
              </a:lnSpc>
              <a:buNone/>
            </a:pPr>
            <a:r>
              <a:rPr lang="en-US" sz="1550" dirty="0">
                <a:solidFill>
                  <a:srgbClr val="D6E5EF"/>
                </a:solidFill>
                <a:latin typeface="Roboto" pitchFamily="34" charset="0"/>
                <a:ea typeface="Roboto" pitchFamily="34" charset="-122"/>
                <a:cs typeface="Roboto" pitchFamily="34" charset="-120"/>
              </a:rPr>
              <a:t>Chennai Super Kings have won the IPL title four times, known for their strong leadership and experienced players.</a:t>
            </a:r>
            <a:endParaRPr lang="en-US" sz="1550" dirty="0"/>
          </a:p>
        </p:txBody>
      </p:sp>
      <p:sp>
        <p:nvSpPr>
          <p:cNvPr id="15" name="Shape 12"/>
          <p:cNvSpPr/>
          <p:nvPr/>
        </p:nvSpPr>
        <p:spPr>
          <a:xfrm>
            <a:off x="6420505" y="6396990"/>
            <a:ext cx="694373" cy="22860"/>
          </a:xfrm>
          <a:prstGeom prst="roundRect">
            <a:avLst>
              <a:gd name="adj" fmla="val 130186"/>
            </a:avLst>
          </a:prstGeom>
          <a:solidFill>
            <a:srgbClr val="585F6B"/>
          </a:solidFill>
          <a:ln/>
        </p:spPr>
      </p:sp>
      <p:sp>
        <p:nvSpPr>
          <p:cNvPr id="16" name="Shape 13"/>
          <p:cNvSpPr/>
          <p:nvPr/>
        </p:nvSpPr>
        <p:spPr>
          <a:xfrm>
            <a:off x="7092017" y="6185297"/>
            <a:ext cx="446365" cy="446365"/>
          </a:xfrm>
          <a:prstGeom prst="roundRect">
            <a:avLst>
              <a:gd name="adj" fmla="val 6667"/>
            </a:avLst>
          </a:prstGeom>
          <a:solidFill>
            <a:srgbClr val="3F4652"/>
          </a:solidFill>
          <a:ln/>
        </p:spPr>
      </p:sp>
      <p:sp>
        <p:nvSpPr>
          <p:cNvPr id="17" name="Text 14"/>
          <p:cNvSpPr/>
          <p:nvPr/>
        </p:nvSpPr>
        <p:spPr>
          <a:xfrm>
            <a:off x="7234773" y="6259592"/>
            <a:ext cx="160734" cy="297656"/>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3</a:t>
            </a:r>
            <a:endParaRPr lang="en-US" sz="2300" dirty="0"/>
          </a:p>
        </p:txBody>
      </p:sp>
      <p:sp>
        <p:nvSpPr>
          <p:cNvPr id="18" name="Text 15"/>
          <p:cNvSpPr/>
          <p:nvPr/>
        </p:nvSpPr>
        <p:spPr>
          <a:xfrm>
            <a:off x="3648551" y="6160532"/>
            <a:ext cx="2575441" cy="309920"/>
          </a:xfrm>
          <a:prstGeom prst="rect">
            <a:avLst/>
          </a:prstGeom>
          <a:noFill/>
          <a:ln/>
        </p:spPr>
        <p:txBody>
          <a:bodyPr wrap="none" lIns="0" tIns="0" rIns="0" bIns="0" rtlCol="0" anchor="t"/>
          <a:lstStyle/>
          <a:p>
            <a:pPr algn="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Kolkata Knight Riders</a:t>
            </a:r>
            <a:endParaRPr lang="en-US" sz="1950" dirty="0"/>
          </a:p>
        </p:txBody>
      </p:sp>
      <p:sp>
        <p:nvSpPr>
          <p:cNvPr id="19" name="Text 16"/>
          <p:cNvSpPr/>
          <p:nvPr/>
        </p:nvSpPr>
        <p:spPr>
          <a:xfrm>
            <a:off x="694373" y="6589395"/>
            <a:ext cx="5529620" cy="634603"/>
          </a:xfrm>
          <a:prstGeom prst="rect">
            <a:avLst/>
          </a:prstGeom>
          <a:noFill/>
          <a:ln/>
        </p:spPr>
        <p:txBody>
          <a:bodyPr wrap="square" lIns="0" tIns="0" rIns="0" bIns="0" rtlCol="0" anchor="t"/>
          <a:lstStyle/>
          <a:p>
            <a:pPr algn="r" indent="0" marL="0">
              <a:lnSpc>
                <a:spcPts val="2450"/>
              </a:lnSpc>
              <a:buNone/>
            </a:pPr>
            <a:r>
              <a:rPr lang="en-US" sz="1550" dirty="0">
                <a:solidFill>
                  <a:srgbClr val="D6E5EF"/>
                </a:solidFill>
                <a:latin typeface="Roboto" pitchFamily="34" charset="0"/>
                <a:ea typeface="Roboto" pitchFamily="34" charset="-122"/>
                <a:cs typeface="Roboto" pitchFamily="34" charset="-120"/>
              </a:rPr>
              <a:t>Kolkata Knight Riders have won the IPL title twice, demonstrating a strong team spirit and strategic gameplay.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1730" y="678418"/>
            <a:ext cx="7673340" cy="1313259"/>
          </a:xfrm>
          <a:prstGeom prst="rect">
            <a:avLst/>
          </a:prstGeom>
          <a:noFill/>
          <a:ln/>
        </p:spPr>
        <p:txBody>
          <a:bodyPr wrap="square" lIns="0" tIns="0" rIns="0" bIns="0" rtlCol="0" anchor="t"/>
          <a:lstStyle/>
          <a:p>
            <a:pPr indent="0" marL="0">
              <a:lnSpc>
                <a:spcPts val="5150"/>
              </a:lnSpc>
              <a:buNone/>
            </a:pPr>
            <a:r>
              <a:rPr lang="en-US" sz="4100" dirty="0">
                <a:solidFill>
                  <a:srgbClr val="76B9FF"/>
                </a:solidFill>
                <a:latin typeface="Roboto Slab" pitchFamily="34" charset="0"/>
                <a:ea typeface="Roboto Slab" pitchFamily="34" charset="-122"/>
                <a:cs typeface="Roboto Slab" pitchFamily="34" charset="-120"/>
              </a:rPr>
              <a:t>Impact of Player Trades and Acquisitions</a:t>
            </a:r>
            <a:endParaRPr lang="en-US" sz="4100" dirty="0"/>
          </a:p>
        </p:txBody>
      </p:sp>
      <p:pic>
        <p:nvPicPr>
          <p:cNvPr id="4" name="Image 1" descr="preencoded.png">    </p:cNvPr>
          <p:cNvPicPr>
            <a:picLocks noChangeAspect="1"/>
          </p:cNvPicPr>
          <p:nvPr/>
        </p:nvPicPr>
        <p:blipFill>
          <a:blip r:embed="rId2"/>
          <a:stretch>
            <a:fillRect/>
          </a:stretch>
        </p:blipFill>
        <p:spPr>
          <a:xfrm>
            <a:off x="6221730" y="2306717"/>
            <a:ext cx="1050488" cy="1680686"/>
          </a:xfrm>
          <a:prstGeom prst="rect">
            <a:avLst/>
          </a:prstGeom>
        </p:spPr>
      </p:pic>
      <p:sp>
        <p:nvSpPr>
          <p:cNvPr id="5" name="Text 1"/>
          <p:cNvSpPr/>
          <p:nvPr/>
        </p:nvSpPr>
        <p:spPr>
          <a:xfrm>
            <a:off x="7587258" y="2516743"/>
            <a:ext cx="2731413" cy="328255"/>
          </a:xfrm>
          <a:prstGeom prst="rect">
            <a:avLst/>
          </a:prstGeom>
          <a:noFill/>
          <a:ln/>
        </p:spPr>
        <p:txBody>
          <a:bodyPr wrap="none" lIns="0" tIns="0" rIns="0" bIns="0" rtlCol="0" anchor="t"/>
          <a:lstStyle/>
          <a:p>
            <a:pPr algn="l" indent="0" marL="0">
              <a:lnSpc>
                <a:spcPts val="2550"/>
              </a:lnSpc>
              <a:buNone/>
            </a:pPr>
            <a:r>
              <a:rPr lang="en-US" sz="2050" dirty="0">
                <a:solidFill>
                  <a:srgbClr val="D6E5EF"/>
                </a:solidFill>
                <a:latin typeface="Roboto Slab" pitchFamily="34" charset="0"/>
                <a:ea typeface="Roboto Slab" pitchFamily="34" charset="-122"/>
                <a:cs typeface="Roboto Slab" pitchFamily="34" charset="-120"/>
              </a:rPr>
              <a:t>Strategic Acquisitions</a:t>
            </a:r>
            <a:endParaRPr lang="en-US" sz="2050" dirty="0"/>
          </a:p>
        </p:txBody>
      </p:sp>
      <p:sp>
        <p:nvSpPr>
          <p:cNvPr id="6" name="Text 2"/>
          <p:cNvSpPr/>
          <p:nvPr/>
        </p:nvSpPr>
        <p:spPr>
          <a:xfrm>
            <a:off x="7587258" y="2970967"/>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D6E5EF"/>
                </a:solidFill>
                <a:latin typeface="Roboto" pitchFamily="34" charset="0"/>
                <a:ea typeface="Roboto" pitchFamily="34" charset="-122"/>
                <a:cs typeface="Roboto" pitchFamily="34" charset="-120"/>
              </a:rPr>
              <a:t>Teams have used player trades to strengthen their squad, acquiring key players in specific roles to fill gaps.</a:t>
            </a:r>
            <a:endParaRPr lang="en-US" sz="1650" dirty="0"/>
          </a:p>
        </p:txBody>
      </p:sp>
      <p:pic>
        <p:nvPicPr>
          <p:cNvPr id="7" name="Image 2" descr="preencoded.png">    </p:cNvPr>
          <p:cNvPicPr>
            <a:picLocks noChangeAspect="1"/>
          </p:cNvPicPr>
          <p:nvPr/>
        </p:nvPicPr>
        <p:blipFill>
          <a:blip r:embed="rId3"/>
          <a:stretch>
            <a:fillRect/>
          </a:stretch>
        </p:blipFill>
        <p:spPr>
          <a:xfrm>
            <a:off x="6221730" y="3987403"/>
            <a:ext cx="1050488" cy="1680686"/>
          </a:xfrm>
          <a:prstGeom prst="rect">
            <a:avLst/>
          </a:prstGeom>
        </p:spPr>
      </p:pic>
      <p:sp>
        <p:nvSpPr>
          <p:cNvPr id="8" name="Text 3"/>
          <p:cNvSpPr/>
          <p:nvPr/>
        </p:nvSpPr>
        <p:spPr>
          <a:xfrm>
            <a:off x="7587258" y="4197429"/>
            <a:ext cx="3333274" cy="328255"/>
          </a:xfrm>
          <a:prstGeom prst="rect">
            <a:avLst/>
          </a:prstGeom>
          <a:noFill/>
          <a:ln/>
        </p:spPr>
        <p:txBody>
          <a:bodyPr wrap="none" lIns="0" tIns="0" rIns="0" bIns="0" rtlCol="0" anchor="t"/>
          <a:lstStyle/>
          <a:p>
            <a:pPr algn="l" indent="0" marL="0">
              <a:lnSpc>
                <a:spcPts val="2550"/>
              </a:lnSpc>
              <a:buNone/>
            </a:pPr>
            <a:r>
              <a:rPr lang="en-US" sz="2050" dirty="0">
                <a:solidFill>
                  <a:srgbClr val="D6E5EF"/>
                </a:solidFill>
                <a:latin typeface="Roboto Slab" pitchFamily="34" charset="0"/>
                <a:ea typeface="Roboto Slab" pitchFamily="34" charset="-122"/>
                <a:cs typeface="Roboto Slab" pitchFamily="34" charset="-120"/>
              </a:rPr>
              <a:t>Impact on Team Dynamics</a:t>
            </a:r>
            <a:endParaRPr lang="en-US" sz="2050" dirty="0"/>
          </a:p>
        </p:txBody>
      </p:sp>
      <p:sp>
        <p:nvSpPr>
          <p:cNvPr id="9" name="Text 4"/>
          <p:cNvSpPr/>
          <p:nvPr/>
        </p:nvSpPr>
        <p:spPr>
          <a:xfrm>
            <a:off x="7587258" y="4651653"/>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D6E5EF"/>
                </a:solidFill>
                <a:latin typeface="Roboto" pitchFamily="34" charset="0"/>
                <a:ea typeface="Roboto" pitchFamily="34" charset="-122"/>
                <a:cs typeface="Roboto" pitchFamily="34" charset="-120"/>
              </a:rPr>
              <a:t>The addition of experienced players often brings in new ideas and strategies, influencing the overall team performance.</a:t>
            </a:r>
            <a:endParaRPr lang="en-US" sz="1650" dirty="0"/>
          </a:p>
        </p:txBody>
      </p:sp>
      <p:pic>
        <p:nvPicPr>
          <p:cNvPr id="10" name="Image 3" descr="preencoded.png">    </p:cNvPr>
          <p:cNvPicPr>
            <a:picLocks noChangeAspect="1"/>
          </p:cNvPicPr>
          <p:nvPr/>
        </p:nvPicPr>
        <p:blipFill>
          <a:blip r:embed="rId4"/>
          <a:stretch>
            <a:fillRect/>
          </a:stretch>
        </p:blipFill>
        <p:spPr>
          <a:xfrm>
            <a:off x="6221730" y="5668089"/>
            <a:ext cx="1050488" cy="1882973"/>
          </a:xfrm>
          <a:prstGeom prst="rect">
            <a:avLst/>
          </a:prstGeom>
        </p:spPr>
      </p:pic>
      <p:sp>
        <p:nvSpPr>
          <p:cNvPr id="11" name="Text 5"/>
          <p:cNvSpPr/>
          <p:nvPr/>
        </p:nvSpPr>
        <p:spPr>
          <a:xfrm>
            <a:off x="7587258" y="5878116"/>
            <a:ext cx="2626162" cy="328255"/>
          </a:xfrm>
          <a:prstGeom prst="rect">
            <a:avLst/>
          </a:prstGeom>
          <a:noFill/>
          <a:ln/>
        </p:spPr>
        <p:txBody>
          <a:bodyPr wrap="none" lIns="0" tIns="0" rIns="0" bIns="0" rtlCol="0" anchor="t"/>
          <a:lstStyle/>
          <a:p>
            <a:pPr algn="l" indent="0" marL="0">
              <a:lnSpc>
                <a:spcPts val="2550"/>
              </a:lnSpc>
              <a:buNone/>
            </a:pPr>
            <a:r>
              <a:rPr lang="en-US" sz="2050" dirty="0">
                <a:solidFill>
                  <a:srgbClr val="D6E5EF"/>
                </a:solidFill>
                <a:latin typeface="Roboto Slab" pitchFamily="34" charset="0"/>
                <a:ea typeface="Roboto Slab" pitchFamily="34" charset="-122"/>
                <a:cs typeface="Roboto Slab" pitchFamily="34" charset="-120"/>
              </a:rPr>
              <a:t>Performance Boost</a:t>
            </a:r>
            <a:endParaRPr lang="en-US" sz="2050" dirty="0"/>
          </a:p>
        </p:txBody>
      </p:sp>
      <p:sp>
        <p:nvSpPr>
          <p:cNvPr id="12" name="Text 6"/>
          <p:cNvSpPr/>
          <p:nvPr/>
        </p:nvSpPr>
        <p:spPr>
          <a:xfrm>
            <a:off x="7587258" y="6332339"/>
            <a:ext cx="6307812" cy="1008698"/>
          </a:xfrm>
          <a:prstGeom prst="rect">
            <a:avLst/>
          </a:prstGeom>
          <a:noFill/>
          <a:ln/>
        </p:spPr>
        <p:txBody>
          <a:bodyPr wrap="square" lIns="0" tIns="0" rIns="0" bIns="0" rtlCol="0" anchor="t"/>
          <a:lstStyle/>
          <a:p>
            <a:pPr algn="l" indent="0" marL="0">
              <a:lnSpc>
                <a:spcPts val="2600"/>
              </a:lnSpc>
              <a:buNone/>
            </a:pPr>
            <a:r>
              <a:rPr lang="en-US" sz="1650" dirty="0">
                <a:solidFill>
                  <a:srgbClr val="D6E5EF"/>
                </a:solidFill>
                <a:latin typeface="Roboto" pitchFamily="34" charset="0"/>
                <a:ea typeface="Roboto" pitchFamily="34" charset="-122"/>
                <a:cs typeface="Roboto" pitchFamily="34" charset="-120"/>
              </a:rPr>
              <a:t>Strategic trades have often resulted in a significant boost in team performance, leading to improved winning records and playoff appearances.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8412" y="494109"/>
            <a:ext cx="7887176" cy="1122045"/>
          </a:xfrm>
          <a:prstGeom prst="rect">
            <a:avLst/>
          </a:prstGeom>
          <a:noFill/>
          <a:ln/>
        </p:spPr>
        <p:txBody>
          <a:bodyPr wrap="square" lIns="0" tIns="0" rIns="0" bIns="0" rtlCol="0" anchor="t"/>
          <a:lstStyle/>
          <a:p>
            <a:pPr indent="0" marL="0">
              <a:lnSpc>
                <a:spcPts val="4400"/>
              </a:lnSpc>
              <a:buNone/>
            </a:pPr>
            <a:r>
              <a:rPr lang="en-US" sz="3500" dirty="0">
                <a:solidFill>
                  <a:srgbClr val="76B9FF"/>
                </a:solidFill>
                <a:latin typeface="Roboto Slab" pitchFamily="34" charset="0"/>
                <a:ea typeface="Roboto Slab" pitchFamily="34" charset="-122"/>
                <a:cs typeface="Roboto Slab" pitchFamily="34" charset="-120"/>
              </a:rPr>
              <a:t>Emerging Trends: T20 strategy, rise of young talent</a:t>
            </a:r>
            <a:endParaRPr lang="en-US" sz="3500" dirty="0"/>
          </a:p>
        </p:txBody>
      </p:sp>
      <p:pic>
        <p:nvPicPr>
          <p:cNvPr id="4" name="Image 1" descr="preencoded.png">    </p:cNvPr>
          <p:cNvPicPr>
            <a:picLocks noChangeAspect="1"/>
          </p:cNvPicPr>
          <p:nvPr/>
        </p:nvPicPr>
        <p:blipFill>
          <a:blip r:embed="rId2"/>
          <a:stretch>
            <a:fillRect/>
          </a:stretch>
        </p:blipFill>
        <p:spPr>
          <a:xfrm>
            <a:off x="628412" y="1885474"/>
            <a:ext cx="448866" cy="448866"/>
          </a:xfrm>
          <a:prstGeom prst="rect">
            <a:avLst/>
          </a:prstGeom>
        </p:spPr>
      </p:pic>
      <p:sp>
        <p:nvSpPr>
          <p:cNvPr id="5" name="Text 1"/>
          <p:cNvSpPr/>
          <p:nvPr/>
        </p:nvSpPr>
        <p:spPr>
          <a:xfrm>
            <a:off x="628412" y="2513886"/>
            <a:ext cx="2248138" cy="280511"/>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Innovative Strategies</a:t>
            </a:r>
            <a:endParaRPr lang="en-US" sz="1750" dirty="0"/>
          </a:p>
        </p:txBody>
      </p:sp>
      <p:sp>
        <p:nvSpPr>
          <p:cNvPr id="6" name="Text 2"/>
          <p:cNvSpPr/>
          <p:nvPr/>
        </p:nvSpPr>
        <p:spPr>
          <a:xfrm>
            <a:off x="628412" y="2902029"/>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Teams are constantly experimenting with new strategies and tactics to gain an edge in the fast-paced T20 format.</a:t>
            </a:r>
            <a:endParaRPr lang="en-US" sz="1400" dirty="0"/>
          </a:p>
        </p:txBody>
      </p:sp>
      <p:pic>
        <p:nvPicPr>
          <p:cNvPr id="7" name="Image 2" descr="preencoded.png">    </p:cNvPr>
          <p:cNvPicPr>
            <a:picLocks noChangeAspect="1"/>
          </p:cNvPicPr>
          <p:nvPr/>
        </p:nvPicPr>
        <p:blipFill>
          <a:blip r:embed="rId3"/>
          <a:stretch>
            <a:fillRect/>
          </a:stretch>
        </p:blipFill>
        <p:spPr>
          <a:xfrm>
            <a:off x="628412" y="4015026"/>
            <a:ext cx="448866" cy="448866"/>
          </a:xfrm>
          <a:prstGeom prst="rect">
            <a:avLst/>
          </a:prstGeom>
        </p:spPr>
      </p:pic>
      <p:sp>
        <p:nvSpPr>
          <p:cNvPr id="8" name="Text 3"/>
          <p:cNvSpPr/>
          <p:nvPr/>
        </p:nvSpPr>
        <p:spPr>
          <a:xfrm>
            <a:off x="628412" y="4643438"/>
            <a:ext cx="2244328" cy="280511"/>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Rise of Young Talent</a:t>
            </a:r>
            <a:endParaRPr lang="en-US" sz="1750" dirty="0"/>
          </a:p>
        </p:txBody>
      </p:sp>
      <p:sp>
        <p:nvSpPr>
          <p:cNvPr id="9" name="Text 4"/>
          <p:cNvSpPr/>
          <p:nvPr/>
        </p:nvSpPr>
        <p:spPr>
          <a:xfrm>
            <a:off x="628412" y="5031581"/>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The IPL has become a platform for young players to showcase their skills and emerge as future stars.</a:t>
            </a:r>
            <a:endParaRPr lang="en-US" sz="1400" dirty="0"/>
          </a:p>
        </p:txBody>
      </p:sp>
      <p:pic>
        <p:nvPicPr>
          <p:cNvPr id="10" name="Image 3" descr="preencoded.png">    </p:cNvPr>
          <p:cNvPicPr>
            <a:picLocks noChangeAspect="1"/>
          </p:cNvPicPr>
          <p:nvPr/>
        </p:nvPicPr>
        <p:blipFill>
          <a:blip r:embed="rId4"/>
          <a:stretch>
            <a:fillRect/>
          </a:stretch>
        </p:blipFill>
        <p:spPr>
          <a:xfrm>
            <a:off x="628412" y="6144578"/>
            <a:ext cx="448866" cy="448866"/>
          </a:xfrm>
          <a:prstGeom prst="rect">
            <a:avLst/>
          </a:prstGeom>
        </p:spPr>
      </p:pic>
      <p:sp>
        <p:nvSpPr>
          <p:cNvPr id="11" name="Text 5"/>
          <p:cNvSpPr/>
          <p:nvPr/>
        </p:nvSpPr>
        <p:spPr>
          <a:xfrm>
            <a:off x="628412" y="6772989"/>
            <a:ext cx="2333625" cy="280511"/>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Evolution of the Game</a:t>
            </a:r>
            <a:endParaRPr lang="en-US" sz="1750" dirty="0"/>
          </a:p>
        </p:txBody>
      </p:sp>
      <p:sp>
        <p:nvSpPr>
          <p:cNvPr id="12" name="Text 6"/>
          <p:cNvSpPr/>
          <p:nvPr/>
        </p:nvSpPr>
        <p:spPr>
          <a:xfrm>
            <a:off x="628412" y="7161133"/>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The IPL has played a significant role in shaping the evolution of T20 cricket, influencing global trends and strategies.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Conclusion: Key Insights and Future Outlook</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The IPL has witnessed a remarkable journey, showcasing the evolution of T20 cricket and establishing itself as a global phenomenon. The future of the IPL holds immense potential with the continuous emergence of new talent and exciting new innovations.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2024-11-07T03:49:32Z</dcterms:created>
  <dcterms:modified xsi:type="dcterms:W3CDTF">2024-11-07T03:49:32Z</dcterms:modified>
</cp:coreProperties>
</file>